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1"/>
    <p:sldMasterId id="2147484608" r:id="rId2"/>
    <p:sldMasterId id="2147484612" r:id="rId3"/>
    <p:sldMasterId id="2147484637" r:id="rId4"/>
  </p:sldMasterIdLst>
  <p:notesMasterIdLst>
    <p:notesMasterId r:id="rId15"/>
  </p:notesMasterIdLst>
  <p:handoutMasterIdLst>
    <p:handoutMasterId r:id="rId16"/>
  </p:handoutMasterIdLst>
  <p:sldIdLst>
    <p:sldId id="256" r:id="rId5"/>
    <p:sldId id="1749" r:id="rId6"/>
    <p:sldId id="1751" r:id="rId7"/>
    <p:sldId id="1752" r:id="rId8"/>
    <p:sldId id="1753" r:id="rId9"/>
    <p:sldId id="1759" r:id="rId10"/>
    <p:sldId id="1824" r:id="rId11"/>
    <p:sldId id="1774" r:id="rId12"/>
    <p:sldId id="1756" r:id="rId13"/>
    <p:sldId id="1758" r:id="rId1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3" id="{82884CC8-64E1-4CFE-9ADB-320B37E0B1C6}">
          <p14:sldIdLst>
            <p14:sldId id="256"/>
            <p14:sldId id="1749"/>
            <p14:sldId id="1751"/>
            <p14:sldId id="1752"/>
            <p14:sldId id="1753"/>
            <p14:sldId id="1759"/>
            <p14:sldId id="1824"/>
            <p14:sldId id="1774"/>
            <p14:sldId id="1756"/>
            <p14:sldId id="17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B15516-D889-4559-914A-77CB0317E8D9}" v="3" dt="2021-08-04T19:52:24.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1" autoAdjust="0"/>
    <p:restoredTop sz="86881" autoAdjust="0"/>
  </p:normalViewPr>
  <p:slideViewPr>
    <p:cSldViewPr snapToGrid="0">
      <p:cViewPr varScale="1">
        <p:scale>
          <a:sx n="55" d="100"/>
          <a:sy n="55" d="100"/>
        </p:scale>
        <p:origin x="144"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246" d="100"/>
          <a:sy n="246" d="100"/>
        </p:scale>
        <p:origin x="198"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Implement row-level security using both the Static and Dynamic methods.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In Power BI, you can secure reports and workspaces by sharing them to active directory users and groups. It is also possible to share a single report, but have users see different data, according to their job role.</a:t>
            </a:r>
          </a:p>
          <a:p>
            <a:endParaRPr lang="en-US" b="0" i="0" dirty="0">
              <a:effectLst/>
              <a:latin typeface="Segoe UI" panose="020B0502040204020203" pitchFamily="34" charset="0"/>
            </a:endParaRPr>
          </a:p>
          <a:p>
            <a:r>
              <a:rPr lang="en-US" b="1" i="0" dirty="0">
                <a:effectLst/>
                <a:latin typeface="Segoe UI" panose="020B0502040204020203" pitchFamily="34" charset="0"/>
              </a:rPr>
              <a:t>&lt;NOTE: use the image in this slide to explain the following:&gt;</a:t>
            </a:r>
          </a:p>
          <a:p>
            <a:endParaRPr lang="en-US" b="0" i="0" dirty="0">
              <a:effectLst/>
              <a:latin typeface="Segoe UI" panose="020B0502040204020203" pitchFamily="34" charset="0"/>
            </a:endParaRPr>
          </a:p>
          <a:p>
            <a:r>
              <a:rPr lang="en-US" dirty="0"/>
              <a:t>For example, </a:t>
            </a:r>
            <a:r>
              <a:rPr lang="en-US" b="0" i="0" dirty="0">
                <a:effectLst/>
                <a:latin typeface="Segoe UI" panose="020B0502040204020203" pitchFamily="34" charset="0"/>
              </a:rPr>
              <a:t>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p>
          <a:p>
            <a:endParaRPr lang="en-US" b="0" i="0" dirty="0">
              <a:effectLst/>
              <a:latin typeface="Segoe UI" panose="020B0502040204020203" pitchFamily="34" charset="0"/>
            </a:endParaRPr>
          </a:p>
          <a:p>
            <a:r>
              <a:rPr lang="en-US" b="0" i="0" dirty="0">
                <a:effectLst/>
                <a:latin typeface="Segoe UI" panose="020B0502040204020203" pitchFamily="34" charset="0"/>
              </a:rPr>
              <a:t>There are two ways to implement row-level security in Power BI: the static method and the dynamic method.</a:t>
            </a:r>
          </a:p>
          <a:p>
            <a:endParaRPr lang="en-US" b="0" i="0" dirty="0">
              <a:effectLst/>
              <a:latin typeface="Segoe UI" panose="020B0502040204020203" pitchFamily="34" charset="0"/>
            </a:endParaRPr>
          </a:p>
          <a:p>
            <a:r>
              <a:rPr lang="en-US" b="0" i="0" dirty="0">
                <a:effectLst/>
                <a:latin typeface="Segoe UI" panose="020B0502040204020203" pitchFamily="34" charset="0"/>
              </a:rPr>
              <a:t>Row-level security (RLS) uses a DAX filter as the core logic mechanism. This module will demonstrate how you can implement row-level security in Power BI using DAX to ensure that only the appropriate person is seeing the appropriate records.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static method in Row-level security (RLS) uses a fixed value in the DAX filter, while the dynamic method uses a DAX function.</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 Each time a member of that role interacts with the report, Power BI will add that filter to their interactions, thus limiting them what they see. Notice how you use a fixed value in the filter on the right-side of the equal sign, in this case, "Game". This means that if you ever need to add a category, you would need to create a new role with a new value in the DAX expression.</a:t>
            </a:r>
          </a:p>
          <a:p>
            <a:br>
              <a:rPr lang="en-US" dirty="0"/>
            </a:br>
            <a:r>
              <a:rPr lang="en-US" b="0" i="0" dirty="0">
                <a:effectLst/>
                <a:latin typeface="Segoe UI" panose="020B0502040204020203" pitchFamily="34" charset="0"/>
              </a:rPr>
              <a:t>There are several steps to configure static RLS:</a:t>
            </a:r>
          </a:p>
          <a:p>
            <a:pPr marL="171450" indent="-171450">
              <a:buFont typeface="Arial" panose="020B0604020202020204" pitchFamily="34" charset="0"/>
              <a:buChar char="•"/>
            </a:pPr>
            <a:r>
              <a:rPr lang="en-US" b="1" i="0" dirty="0">
                <a:effectLst/>
                <a:latin typeface="Segoe UI" panose="020B0502040204020203" pitchFamily="34" charset="0"/>
              </a:rPr>
              <a:t>Create a report</a:t>
            </a:r>
            <a:r>
              <a:rPr lang="en-US" b="0" i="0" dirty="0">
                <a:effectLst/>
                <a:latin typeface="Segoe UI" panose="020B0502040204020203" pitchFamily="34" charset="0"/>
              </a:rPr>
              <a:t>: First, we follow the typical steps to create a report in Power BI Desktop. Confirm that the relationship exists between the two tables using the modeling tab. It should be a 1 to many relationship on the empID column.</a:t>
            </a:r>
          </a:p>
          <a:p>
            <a:pPr marL="171450" indent="-171450">
              <a:buFont typeface="Arial" panose="020B0604020202020204" pitchFamily="34" charset="0"/>
              <a:buChar char="•"/>
            </a:pPr>
            <a:r>
              <a:rPr lang="en-US" b="1" i="0" dirty="0">
                <a:effectLst/>
                <a:latin typeface="Segoe UI" panose="020B0502040204020203" pitchFamily="34" charset="0"/>
              </a:rPr>
              <a:t>Create the RLS role using DAX</a:t>
            </a:r>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a:t>
            </a:r>
          </a:p>
          <a:p>
            <a:pPr marL="171450" indent="-171450">
              <a:buFont typeface="Arial" panose="020B0604020202020204" pitchFamily="34" charset="0"/>
              <a:buChar char="•"/>
            </a:pPr>
            <a:r>
              <a:rPr lang="en-US" b="1" i="0" dirty="0">
                <a:effectLst/>
                <a:latin typeface="Segoe UI" panose="020B0502040204020203" pitchFamily="34" charset="0"/>
              </a:rPr>
              <a:t>Test the role</a:t>
            </a:r>
            <a:r>
              <a:rPr lang="en-US" b="0" i="0" dirty="0">
                <a:effectLst/>
                <a:latin typeface="Segoe UI" panose="020B0502040204020203" pitchFamily="34" charset="0"/>
              </a:rPr>
              <a:t>: Validate that this is working by selecting the </a:t>
            </a:r>
            <a:r>
              <a:rPr lang="en-US" b="1" i="0" dirty="0">
                <a:effectLst/>
                <a:latin typeface="Segoe UI" panose="020B0502040204020203" pitchFamily="34" charset="0"/>
              </a:rPr>
              <a:t>Modeling</a:t>
            </a:r>
            <a:r>
              <a:rPr lang="en-US" b="0" i="0" dirty="0">
                <a:effectLst/>
                <a:latin typeface="Segoe UI" panose="020B0502040204020203" pitchFamily="34" charset="0"/>
              </a:rPr>
              <a:t> tab, and select </a:t>
            </a:r>
            <a:r>
              <a:rPr lang="en-US" b="1" i="0" dirty="0">
                <a:effectLst/>
                <a:latin typeface="Segoe UI" panose="020B0502040204020203" pitchFamily="34" charset="0"/>
              </a:rPr>
              <a:t>View as Roles</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Deploy the report</a:t>
            </a:r>
            <a:r>
              <a:rPr lang="en-US" b="0" i="0" dirty="0">
                <a:effectLst/>
                <a:latin typeface="Segoe UI" panose="020B0502040204020203" pitchFamily="34" charset="0"/>
              </a:rPr>
              <a:t>: Deploy the report to the Power BI service by selected the </a:t>
            </a:r>
            <a:r>
              <a:rPr lang="en-US" b="1" i="0" dirty="0">
                <a:effectLst/>
                <a:latin typeface="Segoe UI" panose="020B0502040204020203" pitchFamily="34" charset="0"/>
              </a:rPr>
              <a:t>Publish</a:t>
            </a:r>
            <a:r>
              <a:rPr lang="en-US" b="0" i="0" dirty="0">
                <a:effectLst/>
                <a:latin typeface="Segoe UI" panose="020B0502040204020203" pitchFamily="34" charset="0"/>
              </a:rPr>
              <a:t> button on the </a:t>
            </a:r>
            <a:r>
              <a:rPr lang="en-US" b="1" i="0" dirty="0">
                <a:effectLst/>
                <a:latin typeface="Segoe UI" panose="020B0502040204020203" pitchFamily="34" charset="0"/>
              </a:rPr>
              <a:t>Home</a:t>
            </a:r>
            <a:r>
              <a:rPr lang="en-US" b="0" i="0" dirty="0">
                <a:effectLst/>
                <a:latin typeface="Segoe UI" panose="020B0502040204020203" pitchFamily="34" charset="0"/>
              </a:rPr>
              <a:t> tab. Choose a workspace.</a:t>
            </a:r>
          </a:p>
          <a:p>
            <a:pPr marL="171450" indent="-171450">
              <a:buFont typeface="Arial" panose="020B0604020202020204" pitchFamily="34" charset="0"/>
              <a:buChar char="•"/>
            </a:pPr>
            <a:r>
              <a:rPr lang="en-US" b="1" i="0" dirty="0">
                <a:effectLst/>
                <a:latin typeface="Segoe UI" panose="020B0502040204020203" pitchFamily="34" charset="0"/>
              </a:rPr>
              <a:t>Add members to the role</a:t>
            </a:r>
            <a:r>
              <a:rPr lang="en-US" b="0" i="0" dirty="0">
                <a:effectLst/>
                <a:latin typeface="Segoe UI" panose="020B0502040204020203" pitchFamily="34" charset="0"/>
              </a:rPr>
              <a:t>: Navigate to your workspace in the Power BI Service. The Row-Level Security screen appears. From here, you can add active directory users and security groups to the security role. When members are added to this role, they will have the DAX filter that you previously defined applied to them.</a:t>
            </a:r>
          </a:p>
          <a:p>
            <a:pPr marL="171450" indent="-171450">
              <a:buFont typeface="Arial" panose="020B0604020202020204" pitchFamily="34" charset="0"/>
              <a:buChar char="•"/>
            </a:pPr>
            <a:r>
              <a:rPr lang="en-US" b="1" i="0" dirty="0">
                <a:effectLst/>
                <a:latin typeface="Segoe UI" panose="020B0502040204020203" pitchFamily="34" charset="0"/>
              </a:rPr>
              <a:t>Test the roles</a:t>
            </a:r>
            <a:r>
              <a:rPr lang="en-US" b="0" i="0" dirty="0">
                <a:effectLst/>
                <a:latin typeface="Segoe UI" panose="020B0502040204020203" pitchFamily="34" charset="0"/>
              </a:rPr>
              <a:t>: You can also test this inside the Power BI Service. If you select the ellipsis next to the Game role on this screen, you can see Test as role.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There's a way to set up row-level security only once, without the need to continue to maintain it dynamically. </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p>
          <a:p>
            <a:endParaRPr lang="en-US" b="0" i="0" dirty="0">
              <a:effectLst/>
              <a:latin typeface="Segoe UI" panose="020B0502040204020203" pitchFamily="34" charset="0"/>
            </a:endParaRPr>
          </a:p>
          <a:p>
            <a:r>
              <a:rPr lang="en-US" b="0" i="0" dirty="0">
                <a:effectLst/>
                <a:latin typeface="Segoe UI" panose="020B0502040204020203" pitchFamily="34" charset="0"/>
              </a:rPr>
              <a:t>If he uses the email address </a:t>
            </a:r>
            <a:r>
              <a:rPr lang="en-US" dirty="0"/>
              <a:t>russel@tailwindtraders.com</a:t>
            </a:r>
            <a:r>
              <a:rPr lang="en-US" b="0" i="0" dirty="0">
                <a:effectLst/>
                <a:latin typeface="Segoe UI" panose="020B0502040204020203" pitchFamily="34" charset="0"/>
              </a:rPr>
              <a:t> to sign in to the Power BI service, it will compare that value to the email address in the Employees table. Assuming there's a relationship created between Employees and Sales, the user will only see the data he or she created.</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4/19/2022 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90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1. Insert the page title here along with the url to other Microsoft resources</a:t>
            </a:r>
          </a:p>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dirty="0"/>
          </a:p>
        </p:txBody>
      </p:sp>
    </p:spTree>
    <p:extLst>
      <p:ext uri="{BB962C8B-B14F-4D97-AF65-F5344CB8AC3E}">
        <p14:creationId xmlns:p14="http://schemas.microsoft.com/office/powerpoint/2010/main" val="191719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2020AA4B-49E8-48FA-917F-A94410A12438}"/>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C2C72042-2D5E-47D8-8566-10B6AA89FE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568967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0196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59750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40754" y="1485899"/>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363318"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285884" y="2033769"/>
            <a:ext cx="3723554" cy="2046546"/>
          </a:xfrm>
          <a:ln w="19050">
            <a:solidFill>
              <a:schemeClr val="accent1">
                <a:lumMod val="50000"/>
              </a:schemeClr>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34232919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6.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0.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learn/modules/row-level-security-power-bi/"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 y="497"/>
            <a:ext cx="12432948" cy="6363124"/>
          </a:xfrm>
          <a:prstGeom prst="rect">
            <a:avLst/>
          </a:prstGeom>
        </p:spPr>
      </p:pic>
      <p:sp>
        <p:nvSpPr>
          <p:cNvPr id="6" name="Rectangle 5"/>
          <p:cNvSpPr/>
          <p:nvPr/>
        </p:nvSpPr>
        <p:spPr>
          <a:xfrm>
            <a:off x="1764" y="5842315"/>
            <a:ext cx="12432948" cy="124800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474" y="1345207"/>
            <a:ext cx="6874237" cy="596286"/>
          </a:xfrm>
          <a:prstGeom prst="rect">
            <a:avLst/>
          </a:prstGeom>
          <a:noFill/>
        </p:spPr>
        <p:txBody>
          <a:bodyPr wrap="square" rtlCol="0">
            <a:spAutoFit/>
          </a:bodyPr>
          <a:lstStyle/>
          <a:p>
            <a:pPr algn="ctr"/>
            <a:r>
              <a:rPr lang="en-US" sz="3199" b="1" dirty="0">
                <a:solidFill>
                  <a:schemeClr val="bg1"/>
                </a:solidFill>
                <a:latin typeface="Core Sans A 25 ExtraLight" panose="020B0203030302020204" pitchFamily="34" charset="0"/>
              </a:rPr>
              <a:t>Row Level Security</a:t>
            </a:r>
            <a:endParaRPr lang="en-US" sz="3199"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412" y="5009437"/>
            <a:ext cx="4316563" cy="382254"/>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354" y="4781367"/>
            <a:ext cx="701620" cy="701620"/>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978B0-56A3-4E6A-AD11-50D6ACEE9CB2}"/>
              </a:ext>
            </a:extLst>
          </p:cNvPr>
          <p:cNvSpPr>
            <a:spLocks noGrp="1"/>
          </p:cNvSpPr>
          <p:nvPr>
            <p:ph type="title"/>
          </p:nvPr>
        </p:nvSpPr>
        <p:spPr/>
        <p:txBody>
          <a:bodyPr/>
          <a:lstStyle/>
          <a:p>
            <a:r>
              <a:rPr lang="en-US" dirty="0"/>
              <a:t>Azure Technical Trainer Role Based Training</a:t>
            </a:r>
            <a:br>
              <a:rPr lang="en-US" dirty="0"/>
            </a:br>
            <a:endParaRPr lang="en-US" dirty="0"/>
          </a:p>
        </p:txBody>
      </p:sp>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Security</a:t>
            </a:r>
          </a:p>
          <a:p>
            <a:pPr marL="571500" lvl="1" indent="-342900">
              <a:buFont typeface="Arial" panose="020B0604020202020204" pitchFamily="34" charset="0"/>
              <a:buChar char="•"/>
            </a:pPr>
            <a:r>
              <a:rPr lang="en-US" dirty="0"/>
              <a:t>Row-level security</a:t>
            </a:r>
          </a:p>
          <a:p>
            <a:pPr marL="571500" lvl="1" indent="-342900">
              <a:buFont typeface="Arial" panose="020B0604020202020204" pitchFamily="34" charset="0"/>
              <a:buChar char="•"/>
            </a:pPr>
            <a:r>
              <a:rPr lang="en-US" dirty="0"/>
              <a:t>Static method</a:t>
            </a:r>
          </a:p>
          <a:p>
            <a:pPr marL="571500" lvl="1" indent="-342900">
              <a:buFont typeface="Arial" panose="020B0604020202020204" pitchFamily="34" charset="0"/>
              <a:buChar char="•"/>
            </a:pPr>
            <a:r>
              <a:rPr lang="en-US" dirty="0"/>
              <a:t>Dynamic method</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Security overview in Power BI</a:t>
            </a:r>
          </a:p>
        </p:txBody>
      </p:sp>
      <p:sp>
        <p:nvSpPr>
          <p:cNvPr id="3" name="Text Placeholder 2">
            <a:extLst>
              <a:ext uri="{FF2B5EF4-FFF2-40B4-BE49-F238E27FC236}">
                <a16:creationId xmlns:a16="http://schemas.microsoft.com/office/drawing/2014/main" id="{41909F0B-71A9-4411-BC9A-417965DA1354}"/>
              </a:ext>
            </a:extLst>
          </p:cNvPr>
          <p:cNvSpPr>
            <a:spLocks noGrp="1"/>
          </p:cNvSpPr>
          <p:nvPr>
            <p:ph type="body" sz="quarter" idx="10"/>
          </p:nvPr>
        </p:nvSpPr>
        <p:spPr>
          <a:xfrm>
            <a:off x="465138" y="1960860"/>
            <a:ext cx="9572625" cy="615553"/>
          </a:xfrm>
        </p:spPr>
        <p:txBody>
          <a:bodyPr/>
          <a:lstStyle/>
          <a:p>
            <a:pPr marL="0" indent="0">
              <a:buNone/>
            </a:pPr>
            <a:r>
              <a:rPr lang="en-US" sz="2400" dirty="0"/>
              <a:t>Secure reports and workspace by sharing them to Active Directory users and groups.</a:t>
            </a:r>
          </a:p>
        </p:txBody>
      </p:sp>
      <p:pic>
        <p:nvPicPr>
          <p:cNvPr id="5" name="Picture 4" descr="A screenshot of a data model showing three tables; Employees, Sales, and Products, with relationships defined between tables.">
            <a:extLst>
              <a:ext uri="{FF2B5EF4-FFF2-40B4-BE49-F238E27FC236}">
                <a16:creationId xmlns:a16="http://schemas.microsoft.com/office/drawing/2014/main" id="{07B376F1-F65F-44DB-9579-0276824F9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4" y="3043287"/>
            <a:ext cx="10954426" cy="3246267"/>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Static Method</a:t>
            </a:r>
          </a:p>
        </p:txBody>
      </p:sp>
      <p:sp>
        <p:nvSpPr>
          <p:cNvPr id="3" name="Text Placeholder 2">
            <a:extLst>
              <a:ext uri="{FF2B5EF4-FFF2-40B4-BE49-F238E27FC236}">
                <a16:creationId xmlns:a16="http://schemas.microsoft.com/office/drawing/2014/main" id="{742C75C6-A43A-45C0-955A-F572215887AF}"/>
              </a:ext>
            </a:extLst>
          </p:cNvPr>
          <p:cNvSpPr>
            <a:spLocks noGrp="1"/>
          </p:cNvSpPr>
          <p:nvPr>
            <p:ph type="body" sz="quarter" idx="10"/>
          </p:nvPr>
        </p:nvSpPr>
        <p:spPr>
          <a:xfrm>
            <a:off x="465138" y="1960860"/>
            <a:ext cx="2282703" cy="923330"/>
          </a:xfrm>
        </p:spPr>
        <p:txBody>
          <a:bodyPr/>
          <a:lstStyle/>
          <a:p>
            <a:pPr marL="0" indent="0">
              <a:buNone/>
            </a:pPr>
            <a:r>
              <a:rPr lang="en-US" sz="2400" dirty="0"/>
              <a:t>Uses a fixed value in the DAX filter.</a:t>
            </a:r>
          </a:p>
        </p:txBody>
      </p:sp>
      <p:pic>
        <p:nvPicPr>
          <p:cNvPr id="5" name="Picture 4" descr="An image of the manage roles window, with four defined roles; automotive, clothing, game, and sports. In this image the game role is selected with filter context on the sales table, where the department is equal to Game.">
            <a:extLst>
              <a:ext uri="{FF2B5EF4-FFF2-40B4-BE49-F238E27FC236}">
                <a16:creationId xmlns:a16="http://schemas.microsoft.com/office/drawing/2014/main" id="{917B674B-4FD9-4A34-B3DF-3B39CB943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41" y="1094379"/>
            <a:ext cx="9421540" cy="5782482"/>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Dynamic Method</a:t>
            </a:r>
          </a:p>
        </p:txBody>
      </p:sp>
      <p:sp>
        <p:nvSpPr>
          <p:cNvPr id="4" name="Text Placeholder 3">
            <a:extLst>
              <a:ext uri="{FF2B5EF4-FFF2-40B4-BE49-F238E27FC236}">
                <a16:creationId xmlns:a16="http://schemas.microsoft.com/office/drawing/2014/main" id="{9277285D-F3B9-4F2B-9363-03BD54484FF3}"/>
              </a:ext>
            </a:extLst>
          </p:cNvPr>
          <p:cNvSpPr>
            <a:spLocks noGrp="1"/>
          </p:cNvSpPr>
          <p:nvPr>
            <p:ph type="body" sz="quarter" idx="10"/>
          </p:nvPr>
        </p:nvSpPr>
        <p:spPr>
          <a:xfrm>
            <a:off x="465138" y="1960860"/>
            <a:ext cx="9572625" cy="307777"/>
          </a:xfrm>
        </p:spPr>
        <p:txBody>
          <a:bodyPr/>
          <a:lstStyle/>
          <a:p>
            <a:pPr marL="0" indent="0">
              <a:buNone/>
            </a:pPr>
            <a:r>
              <a:rPr lang="en-US" sz="2400" dirty="0"/>
              <a:t>Uses a dynamic value in the DAX filter.</a:t>
            </a:r>
          </a:p>
        </p:txBody>
      </p:sp>
      <p:pic>
        <p:nvPicPr>
          <p:cNvPr id="6" name="Picture 5" descr="An image of the creation of Dynamic role-level security. In the manage roles window, with EmployeeEmailAddress as a defined role. The DAX filter context is applied where the Employee email address is equal to the userprinciplename.">
            <a:extLst>
              <a:ext uri="{FF2B5EF4-FFF2-40B4-BE49-F238E27FC236}">
                <a16:creationId xmlns:a16="http://schemas.microsoft.com/office/drawing/2014/main" id="{E80F192B-BD35-486E-ABB0-215547F57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44" y="2488802"/>
            <a:ext cx="11837173" cy="3557206"/>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FDD6-0276-458E-B2EA-C78273AB6495}"/>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2D3072B5-520B-4D57-A956-325202AAC825}"/>
              </a:ext>
            </a:extLst>
          </p:cNvPr>
          <p:cNvSpPr>
            <a:spLocks noGrp="1"/>
          </p:cNvSpPr>
          <p:nvPr>
            <p:ph type="body" sz="quarter" idx="10"/>
          </p:nvPr>
        </p:nvSpPr>
        <p:spPr>
          <a:xfrm>
            <a:off x="465138" y="1960860"/>
            <a:ext cx="9572625" cy="2154436"/>
          </a:xfrm>
        </p:spPr>
        <p:txBody>
          <a:bodyPr/>
          <a:lstStyle/>
          <a:p>
            <a:r>
              <a:rPr lang="en-US" sz="2400" dirty="0"/>
              <a:t>Q01 – Which function will tell you the logged on username in the Power BI Service?</a:t>
            </a:r>
          </a:p>
          <a:p>
            <a:pPr>
              <a:spcBef>
                <a:spcPts val="1200"/>
              </a:spcBef>
              <a:buFont typeface="Wingdings" panose="05000000000000000000" pitchFamily="2" charset="2"/>
              <a:buChar char="ü"/>
            </a:pPr>
            <a:r>
              <a:rPr lang="en-US" sz="2400" dirty="0"/>
              <a:t>A01 – USERPRINCIPALNAME()</a:t>
            </a:r>
          </a:p>
          <a:p>
            <a:pPr marL="0" indent="0">
              <a:buNone/>
            </a:pPr>
            <a:endParaRPr lang="en-US" sz="2400" dirty="0"/>
          </a:p>
          <a:p>
            <a:r>
              <a:rPr lang="en-US" sz="2400" dirty="0"/>
              <a:t>Q02 – Where can you test RLS by using different security roles?</a:t>
            </a:r>
          </a:p>
          <a:p>
            <a:pPr>
              <a:spcBef>
                <a:spcPts val="1200"/>
              </a:spcBef>
              <a:buFont typeface="Wingdings" panose="05000000000000000000" pitchFamily="2" charset="2"/>
              <a:buChar char="ü"/>
            </a:pPr>
            <a:r>
              <a:rPr lang="en-US" sz="2400" dirty="0"/>
              <a:t>A02 – Both Power BI Desktop and Power BI Service.</a:t>
            </a:r>
          </a:p>
        </p:txBody>
      </p:sp>
    </p:spTree>
    <p:extLst>
      <p:ext uri="{BB962C8B-B14F-4D97-AF65-F5344CB8AC3E}">
        <p14:creationId xmlns:p14="http://schemas.microsoft.com/office/powerpoint/2010/main" val="262164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Enforce Row-Level Security</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11: Enforce Row-Level Security</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30881" y="3218871"/>
            <a:ext cx="716110" cy="71621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8D1A-779A-4A5F-A65E-D3C404CCF45F}"/>
              </a:ext>
            </a:extLst>
          </p:cNvPr>
          <p:cNvSpPr>
            <a:spLocks noGrp="1"/>
          </p:cNvSpPr>
          <p:nvPr>
            <p:ph type="title"/>
          </p:nvPr>
        </p:nvSpPr>
        <p:spPr/>
        <p:txBody>
          <a:bodyPr/>
          <a:lstStyle/>
          <a:p>
            <a:r>
              <a:rPr lang="en-US" dirty="0"/>
              <a:t>Lab: Enforce Row-Level Security</a:t>
            </a:r>
          </a:p>
        </p:txBody>
      </p:sp>
      <p:sp>
        <p:nvSpPr>
          <p:cNvPr id="5" name="Text Placeholder 4">
            <a:extLst>
              <a:ext uri="{FF2B5EF4-FFF2-40B4-BE49-F238E27FC236}">
                <a16:creationId xmlns:a16="http://schemas.microsoft.com/office/drawing/2014/main" id="{E1F2FF3B-953C-48C8-A12C-F69C41AACF4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368343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769441"/>
          </a:xfrm>
        </p:spPr>
        <p:txBody>
          <a:bodyPr vert="horz" wrap="square" lIns="0" tIns="0" rIns="0" bIns="0" rtlCol="0" anchor="t">
            <a:spAutoFit/>
          </a:bodyPr>
          <a:lstStyle/>
          <a:p>
            <a:pPr>
              <a:lnSpc>
                <a:spcPct val="100000"/>
              </a:lnSpc>
            </a:pPr>
            <a:r>
              <a:rPr lang="en-US" dirty="0"/>
              <a:t>DA-100 Implement row-level security</a:t>
            </a:r>
          </a:p>
          <a:p>
            <a:pPr marL="0" indent="0">
              <a:lnSpc>
                <a:spcPct val="100000"/>
              </a:lnSpc>
              <a:buNone/>
            </a:pPr>
            <a:r>
              <a:rPr lang="en-US" dirty="0">
                <a:hlinkClick r:id="rId3"/>
              </a:rPr>
              <a:t>https://docs.microsoft.com/en-us/learn/modules/row-level-security-power-bi/</a:t>
            </a:r>
            <a:endParaRPr lang="en-US" sz="1000" dirty="0"/>
          </a:p>
          <a:p>
            <a:pPr marL="0" indent="0">
              <a:lnSpc>
                <a:spcPct val="100000"/>
              </a:lnSpc>
              <a:buNone/>
            </a:pPr>
            <a:endParaRPr lang="en-US" sz="100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094" y="4213919"/>
            <a:ext cx="3352937" cy="2564011"/>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1049</Words>
  <Application>Microsoft Office PowerPoint</Application>
  <PresentationFormat>Custom</PresentationFormat>
  <Paragraphs>75</Paragraphs>
  <Slides>10</Slides>
  <Notes>7</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10</vt:i4>
      </vt:variant>
    </vt:vector>
  </HeadingPairs>
  <TitlesOfParts>
    <vt:vector size="23" baseType="lpstr">
      <vt:lpstr>-apple-system</vt:lpstr>
      <vt:lpstr>Arial</vt:lpstr>
      <vt:lpstr>Consolas</vt:lpstr>
      <vt:lpstr>Core Sans A 25 ExtraLight</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Security overview in Power BI</vt:lpstr>
      <vt:lpstr>Static Method</vt:lpstr>
      <vt:lpstr>Dynamic Method</vt:lpstr>
      <vt:lpstr>Review Questions</vt:lpstr>
      <vt:lpstr>Lab: Enforce Row-Level Security</vt:lpstr>
      <vt:lpstr>Lab: Enforce Row-Level Security</vt:lpstr>
      <vt:lpstr>References</vt:lpstr>
      <vt:lpstr>Azure Technical Trainer Role Based 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2021-08-04T19:52:24Z</dcterms:created>
  <dcterms:modified xsi:type="dcterms:W3CDTF">2022-04-19T08:39:47Z</dcterms:modified>
</cp:coreProperties>
</file>